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2" r:id="rId6"/>
    <p:sldId id="263" r:id="rId7"/>
    <p:sldId id="257"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3" autoAdjust="0"/>
    <p:restoredTop sz="94660"/>
  </p:normalViewPr>
  <p:slideViewPr>
    <p:cSldViewPr snapToGrid="0">
      <p:cViewPr varScale="1">
        <p:scale>
          <a:sx n="76" d="100"/>
          <a:sy n="76" d="100"/>
        </p:scale>
        <p:origin x="53" y="2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2/18/2022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2/18/2022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ar-SA"/>
              <a:t>انقر لتحرير نمط العنوان الرئيسي</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ar-SA"/>
              <a:t>انقر لتحرير نمط العنوان الرئيسي</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2/18/2022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2/18/2022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2/18/2022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a:t>تقسيم النباتات الطبية </a:t>
            </a:r>
          </a:p>
        </p:txBody>
      </p:sp>
      <p:sp>
        <p:nvSpPr>
          <p:cNvPr id="3" name="عنوان فرعي 2"/>
          <p:cNvSpPr>
            <a:spLocks noGrp="1"/>
          </p:cNvSpPr>
          <p:nvPr>
            <p:ph type="subTitle" idx="1"/>
          </p:nvPr>
        </p:nvSpPr>
        <p:spPr>
          <a:xfrm>
            <a:off x="2679906" y="3956279"/>
            <a:ext cx="6831673" cy="1640653"/>
          </a:xfrm>
        </p:spPr>
        <p:txBody>
          <a:bodyPr/>
          <a:lstStyle/>
          <a:p>
            <a:pPr lvl="0">
              <a:buClr>
                <a:srgbClr val="83992A"/>
              </a:buClr>
            </a:pPr>
            <a:endParaRPr lang="ar-IQ" sz="2400" b="1" dirty="0">
              <a:solidFill>
                <a:prstClr val="black"/>
              </a:solidFill>
              <a:effectLst>
                <a:outerShdw blurRad="38100" dist="38100" dir="2700000" algn="tl">
                  <a:srgbClr val="000000">
                    <a:alpha val="43137"/>
                  </a:srgbClr>
                </a:outerShdw>
              </a:effectLst>
            </a:endParaRPr>
          </a:p>
          <a:p>
            <a:pPr lvl="0">
              <a:buClr>
                <a:srgbClr val="83992A"/>
              </a:buClr>
            </a:pPr>
            <a:r>
              <a:rPr lang="ar-IQ" sz="2400" b="1" dirty="0">
                <a:solidFill>
                  <a:prstClr val="black"/>
                </a:solidFill>
                <a:effectLst>
                  <a:outerShdw blurRad="38100" dist="38100" dir="2700000" algn="tl">
                    <a:srgbClr val="000000">
                      <a:alpha val="43137"/>
                    </a:srgbClr>
                  </a:outerShdw>
                </a:effectLst>
              </a:rPr>
              <a:t>اعداد</a:t>
            </a:r>
          </a:p>
          <a:p>
            <a:pPr lvl="0">
              <a:buClr>
                <a:srgbClr val="83992A"/>
              </a:buClr>
            </a:pPr>
            <a:r>
              <a:rPr lang="ar-IQ" sz="2400" b="1" dirty="0" err="1">
                <a:solidFill>
                  <a:prstClr val="black"/>
                </a:solidFill>
                <a:effectLst>
                  <a:outerShdw blurRad="38100" dist="38100" dir="2700000" algn="tl">
                    <a:srgbClr val="000000">
                      <a:alpha val="43137"/>
                    </a:srgbClr>
                  </a:outerShdw>
                </a:effectLst>
              </a:rPr>
              <a:t>ا.م.د</a:t>
            </a:r>
            <a:r>
              <a:rPr lang="ar-IQ" sz="2400" b="1" dirty="0">
                <a:solidFill>
                  <a:prstClr val="black"/>
                </a:solidFill>
                <a:effectLst>
                  <a:outerShdw blurRad="38100" dist="38100" dir="2700000" algn="tl">
                    <a:srgbClr val="000000">
                      <a:alpha val="43137"/>
                    </a:srgbClr>
                  </a:outerShdw>
                </a:effectLst>
              </a:rPr>
              <a:t> حيدر صبيح </a:t>
            </a:r>
            <a:r>
              <a:rPr lang="ar-IQ" sz="2400" b="1" dirty="0" err="1">
                <a:solidFill>
                  <a:prstClr val="black"/>
                </a:solidFill>
                <a:effectLst>
                  <a:outerShdw blurRad="38100" dist="38100" dir="2700000" algn="tl">
                    <a:srgbClr val="000000">
                      <a:alpha val="43137"/>
                    </a:srgbClr>
                  </a:outerShdw>
                </a:effectLst>
              </a:rPr>
              <a:t>شنو</a:t>
            </a:r>
            <a:r>
              <a:rPr lang="ar-IQ" sz="2400" b="1" dirty="0">
                <a:solidFill>
                  <a:prstClr val="black"/>
                </a:solidFill>
                <a:effectLst>
                  <a:outerShdw blurRad="38100" dist="38100" dir="2700000" algn="tl">
                    <a:srgbClr val="000000">
                      <a:alpha val="43137"/>
                    </a:srgbClr>
                  </a:outerShdw>
                </a:effectLst>
              </a:rPr>
              <a:t> </a:t>
            </a:r>
          </a:p>
          <a:p>
            <a:endParaRPr lang="ar-IQ" dirty="0"/>
          </a:p>
        </p:txBody>
      </p:sp>
    </p:spTree>
    <p:extLst>
      <p:ext uri="{BB962C8B-B14F-4D97-AF65-F5344CB8AC3E}">
        <p14:creationId xmlns:p14="http://schemas.microsoft.com/office/powerpoint/2010/main" val="1710387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4835" y="140677"/>
            <a:ext cx="11187165" cy="6521380"/>
          </a:xfrm>
        </p:spPr>
        <p:txBody>
          <a:bodyPr/>
          <a:lstStyle/>
          <a:p>
            <a:pPr marL="0" indent="0">
              <a:buNone/>
            </a:pPr>
            <a:r>
              <a:rPr lang="ar-IQ" dirty="0"/>
              <a:t>7)مجموعة النباتات </a:t>
            </a:r>
            <a:r>
              <a:rPr lang="ar-IQ" dirty="0" err="1"/>
              <a:t>المنيهة</a:t>
            </a:r>
            <a:r>
              <a:rPr lang="ar-IQ" dirty="0"/>
              <a:t> مثل الشاي والقهوة </a:t>
            </a:r>
          </a:p>
          <a:p>
            <a:pPr marL="0" indent="0">
              <a:buNone/>
            </a:pPr>
            <a:r>
              <a:rPr lang="ar-IQ" dirty="0"/>
              <a:t>8)مجموعة </a:t>
            </a:r>
            <a:r>
              <a:rPr lang="ar-IQ" dirty="0" err="1"/>
              <a:t>النياتات</a:t>
            </a:r>
            <a:r>
              <a:rPr lang="ar-IQ" dirty="0"/>
              <a:t> الطاردة للغازات مثل الكمون واليانسون </a:t>
            </a:r>
          </a:p>
          <a:p>
            <a:pPr marL="0" indent="0">
              <a:buNone/>
            </a:pPr>
            <a:r>
              <a:rPr lang="ar-IQ" dirty="0"/>
              <a:t>9) مجموعة النباتات المقوية للقلب مثل كف الثعلب واكليل الجبل والدفلة </a:t>
            </a:r>
          </a:p>
          <a:p>
            <a:pPr marL="0" indent="0">
              <a:buNone/>
            </a:pPr>
            <a:r>
              <a:rPr lang="ar-IQ" dirty="0"/>
              <a:t>10) مجموعة النباتات المضادة لسرطان مثل عين </a:t>
            </a:r>
            <a:r>
              <a:rPr lang="ar-IQ" dirty="0" err="1"/>
              <a:t>البزون</a:t>
            </a:r>
            <a:r>
              <a:rPr lang="ar-IQ" dirty="0"/>
              <a:t> والجرجير والرمان </a:t>
            </a:r>
          </a:p>
          <a:p>
            <a:pPr marL="0" indent="0">
              <a:buNone/>
            </a:pPr>
            <a:r>
              <a:rPr lang="ar-IQ" dirty="0"/>
              <a:t>11) مجموعة النباتات المضادة للروماتزم مثل الخردل والفستق </a:t>
            </a:r>
          </a:p>
          <a:p>
            <a:pPr marL="0" indent="0">
              <a:buNone/>
            </a:pPr>
            <a:r>
              <a:rPr lang="ar-IQ" dirty="0"/>
              <a:t>12) مجموعة النباتات السامة مثل </a:t>
            </a:r>
            <a:r>
              <a:rPr lang="ar-IQ" dirty="0" err="1"/>
              <a:t>الحندقوق</a:t>
            </a:r>
            <a:r>
              <a:rPr lang="ar-IQ" dirty="0"/>
              <a:t> ( يمنع تخثر الدم ) وام الحليب ( حساسية ) .</a:t>
            </a:r>
          </a:p>
        </p:txBody>
      </p:sp>
    </p:spTree>
    <p:extLst>
      <p:ext uri="{BB962C8B-B14F-4D97-AF65-F5344CB8AC3E}">
        <p14:creationId xmlns:p14="http://schemas.microsoft.com/office/powerpoint/2010/main" val="2566636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شكرا لحسن اصغائكم </a:t>
            </a:r>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3095" y="1"/>
            <a:ext cx="11548905" cy="6858000"/>
          </a:xfrm>
        </p:spPr>
      </p:pic>
    </p:spTree>
    <p:extLst>
      <p:ext uri="{BB962C8B-B14F-4D97-AF65-F5344CB8AC3E}">
        <p14:creationId xmlns:p14="http://schemas.microsoft.com/office/powerpoint/2010/main" val="134464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a:solidFill>
                  <a:srgbClr val="FF0000"/>
                </a:solidFill>
              </a:rPr>
              <a:t>هناك عدة طرق لتقسيم النباتات الطبية أهمها : </a:t>
            </a:r>
          </a:p>
        </p:txBody>
      </p:sp>
      <p:sp>
        <p:nvSpPr>
          <p:cNvPr id="3" name="عنصر نائب للمحتوى 2"/>
          <p:cNvSpPr>
            <a:spLocks noGrp="1"/>
          </p:cNvSpPr>
          <p:nvPr>
            <p:ph idx="1"/>
          </p:nvPr>
        </p:nvSpPr>
        <p:spPr>
          <a:xfrm>
            <a:off x="1371600" y="2286000"/>
            <a:ext cx="9601200" cy="4466492"/>
          </a:xfrm>
        </p:spPr>
        <p:txBody>
          <a:bodyPr>
            <a:normAutofit fontScale="92500" lnSpcReduction="10000"/>
          </a:bodyPr>
          <a:lstStyle/>
          <a:p>
            <a:r>
              <a:rPr lang="ar-IQ" b="1" dirty="0">
                <a:solidFill>
                  <a:srgbClr val="FFC000"/>
                </a:solidFill>
              </a:rPr>
              <a:t>أولا: التقسيم الابجدي :</a:t>
            </a:r>
          </a:p>
          <a:p>
            <a:pPr marL="0" indent="0">
              <a:buNone/>
            </a:pPr>
            <a:r>
              <a:rPr lang="ar-IQ" dirty="0"/>
              <a:t>تقسم النباتات الطبية ابجديا على أساس الحرف الأول من الاسم العلمي للنبات وهذا يساعد في سرعة وسهولة العثور على النبات المراد معرفته من صفحات الفهرست الخاص بالكتاب او المعشب النباتي فمثلا يأتي ترتيب نبات الصبار</a:t>
            </a:r>
            <a:r>
              <a:rPr lang="en-US" dirty="0"/>
              <a:t>Aloe </a:t>
            </a:r>
            <a:r>
              <a:rPr lang="en-US" dirty="0" err="1"/>
              <a:t>vera</a:t>
            </a:r>
            <a:r>
              <a:rPr lang="ar-IQ" dirty="0"/>
              <a:t> قبل الخردل </a:t>
            </a:r>
            <a:r>
              <a:rPr lang="en-US" dirty="0"/>
              <a:t>Brassica </a:t>
            </a:r>
            <a:r>
              <a:rPr lang="en-US" dirty="0" err="1"/>
              <a:t>rapa</a:t>
            </a:r>
            <a:endParaRPr lang="en-US" dirty="0"/>
          </a:p>
          <a:p>
            <a:r>
              <a:rPr lang="ar-IQ" b="1" dirty="0">
                <a:solidFill>
                  <a:srgbClr val="FFC000"/>
                </a:solidFill>
              </a:rPr>
              <a:t>ثانيا : التقسيم النباتي :</a:t>
            </a:r>
          </a:p>
          <a:p>
            <a:pPr marL="0" indent="0">
              <a:buNone/>
            </a:pPr>
            <a:r>
              <a:rPr lang="ar-IQ" dirty="0"/>
              <a:t>يعتمد في هذا التقسيم على المظهر الخارجي والتركيب الداخلي للنباتات وكما يلي .</a:t>
            </a:r>
          </a:p>
          <a:p>
            <a:pPr marL="0" indent="0">
              <a:buNone/>
            </a:pPr>
            <a:r>
              <a:rPr lang="ar-IQ" dirty="0">
                <a:solidFill>
                  <a:srgbClr val="00B050"/>
                </a:solidFill>
              </a:rPr>
              <a:t>1- مجموعة النباتات البدائية</a:t>
            </a:r>
            <a:r>
              <a:rPr lang="ar-IQ" dirty="0"/>
              <a:t> </a:t>
            </a:r>
          </a:p>
          <a:p>
            <a:pPr marL="457200" indent="-457200">
              <a:buAutoNum type="arabicPeriod"/>
            </a:pPr>
            <a:r>
              <a:rPr lang="ar-IQ" dirty="0"/>
              <a:t>الطحالب </a:t>
            </a:r>
          </a:p>
          <a:p>
            <a:pPr marL="457200" indent="-457200">
              <a:buAutoNum type="arabicPeriod"/>
            </a:pPr>
            <a:r>
              <a:rPr lang="ar-IQ" dirty="0"/>
              <a:t>الفطريات</a:t>
            </a:r>
          </a:p>
          <a:p>
            <a:pPr marL="457200" indent="-457200">
              <a:buAutoNum type="arabicPeriod"/>
            </a:pPr>
            <a:r>
              <a:rPr lang="ar-IQ" dirty="0"/>
              <a:t>الحزازيات</a:t>
            </a:r>
          </a:p>
          <a:p>
            <a:pPr marL="457200" indent="-457200">
              <a:buAutoNum type="arabicPeriod"/>
            </a:pPr>
            <a:r>
              <a:rPr lang="ar-IQ" dirty="0"/>
              <a:t>السرخسيات</a:t>
            </a:r>
          </a:p>
          <a:p>
            <a:pPr marL="457200" indent="-457200">
              <a:buAutoNum type="arabicPeriod"/>
            </a:pPr>
            <a:r>
              <a:rPr lang="ar-IQ" dirty="0"/>
              <a:t>البكتريا </a:t>
            </a:r>
          </a:p>
        </p:txBody>
      </p:sp>
    </p:spTree>
    <p:extLst>
      <p:ext uri="{BB962C8B-B14F-4D97-AF65-F5344CB8AC3E}">
        <p14:creationId xmlns:p14="http://schemas.microsoft.com/office/powerpoint/2010/main" val="996976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44063" y="120580"/>
            <a:ext cx="11244104" cy="6611816"/>
          </a:xfrm>
        </p:spPr>
        <p:txBody>
          <a:bodyPr>
            <a:normAutofit lnSpcReduction="10000"/>
          </a:bodyPr>
          <a:lstStyle/>
          <a:p>
            <a:r>
              <a:rPr lang="ar-IQ" dirty="0">
                <a:solidFill>
                  <a:srgbClr val="00B050"/>
                </a:solidFill>
              </a:rPr>
              <a:t>2-مجموعة النباتات الراقية </a:t>
            </a:r>
          </a:p>
          <a:p>
            <a:r>
              <a:rPr lang="ar-IQ" dirty="0"/>
              <a:t>تقسم الى قبيلتين </a:t>
            </a:r>
          </a:p>
          <a:p>
            <a:r>
              <a:rPr lang="ar-IQ" dirty="0"/>
              <a:t>1</a:t>
            </a:r>
            <a:r>
              <a:rPr lang="ar-IQ" dirty="0">
                <a:solidFill>
                  <a:srgbClr val="002060"/>
                </a:solidFill>
              </a:rPr>
              <a:t>. قبيلة مغطاة البذور </a:t>
            </a:r>
            <a:r>
              <a:rPr lang="ar-IQ" dirty="0"/>
              <a:t>: تشمل</a:t>
            </a:r>
          </a:p>
          <a:p>
            <a:pPr marL="0" indent="0">
              <a:buNone/>
            </a:pPr>
            <a:endParaRPr lang="ar-IQ" dirty="0"/>
          </a:p>
          <a:p>
            <a:pPr marL="457200" indent="-457200">
              <a:buFont typeface="+mj-cs"/>
              <a:buAutoNum type="arabic1Minus"/>
            </a:pPr>
            <a:r>
              <a:rPr lang="ar-IQ" dirty="0"/>
              <a:t>ذوات الفلقة الواحدة : تشمل عدة عوائل نباتية منها .</a:t>
            </a:r>
          </a:p>
          <a:p>
            <a:pPr marL="457200" indent="-457200">
              <a:buFont typeface="+mj-lt"/>
              <a:buAutoNum type="alphaUcPeriod"/>
            </a:pPr>
            <a:r>
              <a:rPr lang="ar-IQ" dirty="0"/>
              <a:t>العائلة النخيلية . مثل نخيل التمر </a:t>
            </a:r>
          </a:p>
          <a:p>
            <a:pPr marL="457200" indent="-457200">
              <a:buFont typeface="+mj-lt"/>
              <a:buAutoNum type="alphaUcPeriod"/>
            </a:pPr>
            <a:r>
              <a:rPr lang="ar-IQ" dirty="0"/>
              <a:t>العائلة الزنبقية . مثل نبات البصل والثوم </a:t>
            </a:r>
          </a:p>
          <a:p>
            <a:pPr marL="457200" indent="-457200">
              <a:buFont typeface="+mj-lt"/>
              <a:buAutoNum type="alphaUcPeriod"/>
            </a:pPr>
            <a:r>
              <a:rPr lang="ar-IQ" dirty="0"/>
              <a:t>العائلة النجيلية . مثل نبات حشيشة الليمون </a:t>
            </a:r>
          </a:p>
          <a:p>
            <a:pPr marL="457200" indent="-457200">
              <a:buFont typeface="+mj-lt"/>
              <a:buAutoNum type="alphaUcPeriod"/>
            </a:pPr>
            <a:r>
              <a:rPr lang="ar-IQ" dirty="0"/>
              <a:t>العائلة الصبارية . مثل نبات الصبار </a:t>
            </a:r>
          </a:p>
          <a:p>
            <a:pPr marL="0" indent="0">
              <a:buNone/>
            </a:pPr>
            <a:endParaRPr lang="ar-IQ" dirty="0"/>
          </a:p>
          <a:p>
            <a:pPr marL="457200" indent="-457200">
              <a:buAutoNum type="arabic1Minus" startAt="2"/>
            </a:pPr>
            <a:r>
              <a:rPr lang="ar-IQ" dirty="0"/>
              <a:t>ذوات الفلقتين : وتشمل عدد كبير من العوائل النباتية منها .</a:t>
            </a:r>
          </a:p>
          <a:p>
            <a:pPr marL="457200" indent="-457200">
              <a:buFont typeface="+mj-lt"/>
              <a:buAutoNum type="alphaUcPeriod"/>
            </a:pPr>
            <a:r>
              <a:rPr lang="ar-IQ" dirty="0"/>
              <a:t>العائلة الشفوية . مثل النعناع, </a:t>
            </a:r>
            <a:r>
              <a:rPr lang="ar-IQ" dirty="0" err="1"/>
              <a:t>البطنج</a:t>
            </a:r>
            <a:r>
              <a:rPr lang="ar-IQ" dirty="0"/>
              <a:t> ,الريحان , البردقوش , الزعتر , اكليل الجبل </a:t>
            </a:r>
          </a:p>
          <a:p>
            <a:pPr marL="457200" indent="-457200">
              <a:buFont typeface="+mj-lt"/>
              <a:buAutoNum type="alphaUcPeriod"/>
            </a:pPr>
            <a:r>
              <a:rPr lang="ar-IQ" dirty="0"/>
              <a:t>العائلة الخبازية . مثل </a:t>
            </a:r>
            <a:r>
              <a:rPr lang="ar-IQ" dirty="0" err="1"/>
              <a:t>الكركديه</a:t>
            </a:r>
            <a:r>
              <a:rPr lang="ar-IQ" dirty="0"/>
              <a:t> , الختمة </a:t>
            </a:r>
          </a:p>
          <a:p>
            <a:pPr marL="457200" indent="-457200">
              <a:buFont typeface="+mj-lt"/>
              <a:buAutoNum type="alphaUcPeriod"/>
            </a:pPr>
            <a:r>
              <a:rPr lang="ar-IQ" dirty="0"/>
              <a:t>العائلة الصليبية . مثل الخردل الأسود , </a:t>
            </a:r>
            <a:r>
              <a:rPr lang="ar-IQ" dirty="0" err="1"/>
              <a:t>الشلغم</a:t>
            </a:r>
            <a:r>
              <a:rPr lang="ar-IQ" dirty="0"/>
              <a:t> , الجرجير </a:t>
            </a:r>
          </a:p>
          <a:p>
            <a:pPr marL="457200" indent="-457200">
              <a:buFont typeface="+mj-lt"/>
              <a:buAutoNum type="alphaUcPeriod"/>
            </a:pPr>
            <a:r>
              <a:rPr lang="ar-IQ" dirty="0"/>
              <a:t>العائلة المركبة . مثل الاقحوان , الخس ,القيصوم , الهندباء , البابونج</a:t>
            </a:r>
          </a:p>
          <a:p>
            <a:pPr marL="457200" indent="-457200">
              <a:buFont typeface="+mj-lt"/>
              <a:buAutoNum type="alphaUcPeriod"/>
            </a:pPr>
            <a:r>
              <a:rPr lang="ar-IQ" dirty="0"/>
              <a:t>العائلة الخيمية . مثل </a:t>
            </a:r>
            <a:r>
              <a:rPr lang="ar-IQ" dirty="0" err="1"/>
              <a:t>الخله</a:t>
            </a:r>
            <a:r>
              <a:rPr lang="ar-IQ" dirty="0"/>
              <a:t> , اليانسون , البقدونس , الكمون , الحبة الحلوة </a:t>
            </a:r>
          </a:p>
          <a:p>
            <a:pPr marL="0" indent="0">
              <a:buNone/>
            </a:pPr>
            <a:endParaRPr lang="ar-IQ" dirty="0"/>
          </a:p>
          <a:p>
            <a:endParaRPr lang="ar-IQ" dirty="0"/>
          </a:p>
        </p:txBody>
      </p:sp>
    </p:spTree>
    <p:extLst>
      <p:ext uri="{BB962C8B-B14F-4D97-AF65-F5344CB8AC3E}">
        <p14:creationId xmlns:p14="http://schemas.microsoft.com/office/powerpoint/2010/main" val="391177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74690" y="70338"/>
            <a:ext cx="11093380" cy="6672106"/>
          </a:xfrm>
        </p:spPr>
        <p:txBody>
          <a:bodyPr/>
          <a:lstStyle/>
          <a:p>
            <a:r>
              <a:rPr lang="ar-IQ" dirty="0"/>
              <a:t>2- </a:t>
            </a:r>
            <a:r>
              <a:rPr lang="ar-IQ" dirty="0">
                <a:solidFill>
                  <a:srgbClr val="002060"/>
                </a:solidFill>
              </a:rPr>
              <a:t>قبيلة </a:t>
            </a:r>
            <a:r>
              <a:rPr lang="ar-IQ" dirty="0" err="1">
                <a:solidFill>
                  <a:srgbClr val="002060"/>
                </a:solidFill>
              </a:rPr>
              <a:t>معراة</a:t>
            </a:r>
            <a:r>
              <a:rPr lang="ar-IQ" dirty="0">
                <a:solidFill>
                  <a:srgbClr val="002060"/>
                </a:solidFill>
              </a:rPr>
              <a:t> البذور :</a:t>
            </a:r>
            <a:r>
              <a:rPr lang="ar-IQ" dirty="0"/>
              <a:t>تشمل عدة اجناس منها </a:t>
            </a:r>
          </a:p>
          <a:p>
            <a:pPr marL="0" indent="0">
              <a:buNone/>
            </a:pPr>
            <a:r>
              <a:rPr lang="ar-IQ" dirty="0"/>
              <a:t>العائلة </a:t>
            </a:r>
            <a:r>
              <a:rPr lang="ar-IQ" dirty="0" err="1"/>
              <a:t>السروية</a:t>
            </a:r>
            <a:r>
              <a:rPr lang="ar-IQ" dirty="0"/>
              <a:t> والعائلة الصنوبرية وغيرها مثل السرو , العرعر , الصنوبر , </a:t>
            </a:r>
            <a:r>
              <a:rPr lang="ar-IQ" dirty="0" err="1"/>
              <a:t>الاقدرا</a:t>
            </a:r>
            <a:r>
              <a:rPr lang="ar-IQ" dirty="0"/>
              <a:t> .</a:t>
            </a:r>
          </a:p>
          <a:p>
            <a:pPr marL="0" indent="0">
              <a:buNone/>
            </a:pPr>
            <a:endParaRPr lang="ar-IQ" dirty="0"/>
          </a:p>
          <a:p>
            <a:pPr marL="0" indent="0">
              <a:buNone/>
            </a:pPr>
            <a:r>
              <a:rPr lang="ar-IQ" dirty="0">
                <a:solidFill>
                  <a:srgbClr val="FFC000"/>
                </a:solidFill>
              </a:rPr>
              <a:t>ثالثا : التقسيم </a:t>
            </a:r>
            <a:r>
              <a:rPr lang="ar-IQ" dirty="0" err="1">
                <a:solidFill>
                  <a:srgbClr val="FFC000"/>
                </a:solidFill>
              </a:rPr>
              <a:t>المورفولوجي</a:t>
            </a:r>
            <a:r>
              <a:rPr lang="ar-IQ" dirty="0">
                <a:solidFill>
                  <a:srgbClr val="FFC000"/>
                </a:solidFill>
              </a:rPr>
              <a:t> :</a:t>
            </a:r>
          </a:p>
          <a:p>
            <a:pPr marL="0" indent="0">
              <a:buNone/>
            </a:pPr>
            <a:r>
              <a:rPr lang="ar-IQ" dirty="0"/>
              <a:t>يعتمد هذا التقسيم على أعضاء النبات التي تحتوي على المواد الفعالة ويشمل :</a:t>
            </a:r>
          </a:p>
          <a:p>
            <a:pPr marL="457200" indent="-457200">
              <a:buFont typeface="+mj-lt"/>
              <a:buAutoNum type="arabicPeriod"/>
            </a:pPr>
            <a:r>
              <a:rPr lang="ar-IQ" dirty="0"/>
              <a:t>النباتات التي تستعمل بأكملها ( العشب ) مثل الشيح والنعناع والريحان .</a:t>
            </a:r>
          </a:p>
          <a:p>
            <a:pPr marL="457200" indent="-457200">
              <a:buFont typeface="+mj-lt"/>
              <a:buAutoNum type="arabicPeriod"/>
            </a:pPr>
            <a:r>
              <a:rPr lang="ar-IQ" dirty="0"/>
              <a:t>نباتات تستعمل اوراقها مثل الحناء والليمون .</a:t>
            </a:r>
          </a:p>
          <a:p>
            <a:pPr marL="457200" indent="-457200">
              <a:buFont typeface="+mj-lt"/>
              <a:buAutoNum type="arabicPeriod"/>
            </a:pPr>
            <a:r>
              <a:rPr lang="ar-IQ" dirty="0"/>
              <a:t>نباتات تستخدم ازهارها او بعض أجزاء الزهرة مثل البابونج والزعفران </a:t>
            </a:r>
          </a:p>
          <a:p>
            <a:pPr marL="457200" indent="-457200">
              <a:buFont typeface="+mj-lt"/>
              <a:buAutoNum type="arabicPeriod"/>
            </a:pPr>
            <a:r>
              <a:rPr lang="ar-IQ" dirty="0"/>
              <a:t>نباتات تستعمل ثمارها مثل الخشخاش </a:t>
            </a:r>
            <a:r>
              <a:rPr lang="ar-IQ" dirty="0" err="1"/>
              <a:t>والحنضل</a:t>
            </a:r>
            <a:r>
              <a:rPr lang="ar-IQ" dirty="0"/>
              <a:t> </a:t>
            </a:r>
          </a:p>
          <a:p>
            <a:pPr marL="457200" indent="-457200">
              <a:buFont typeface="+mj-lt"/>
              <a:buAutoNum type="arabicPeriod"/>
            </a:pPr>
            <a:r>
              <a:rPr lang="ar-IQ" dirty="0"/>
              <a:t>نباتات تستعمل بذورها مثل حبة البركة والخردل وزهرة الشمس </a:t>
            </a:r>
          </a:p>
          <a:p>
            <a:pPr marL="457200" indent="-457200">
              <a:buFont typeface="+mj-lt"/>
              <a:buAutoNum type="arabicPeriod"/>
            </a:pPr>
            <a:r>
              <a:rPr lang="ar-IQ" dirty="0"/>
              <a:t>نباتات تستخدم اجزائها الأرضية مثل عرق السوس والزنجبيل والسحلب </a:t>
            </a:r>
            <a:r>
              <a:rPr lang="ar-IQ" dirty="0" err="1"/>
              <a:t>واللحلاحوالبصل</a:t>
            </a:r>
            <a:r>
              <a:rPr lang="ar-IQ" dirty="0"/>
              <a:t> </a:t>
            </a:r>
          </a:p>
          <a:p>
            <a:pPr marL="457200" indent="-457200">
              <a:buFont typeface="+mj-lt"/>
              <a:buAutoNum type="arabicPeriod"/>
            </a:pPr>
            <a:r>
              <a:rPr lang="ar-IQ" dirty="0"/>
              <a:t>نباتات تستعمل لحائها مثل الدارسين والصفصاف </a:t>
            </a:r>
          </a:p>
          <a:p>
            <a:pPr marL="0" indent="0">
              <a:buNone/>
            </a:pPr>
            <a:endParaRPr lang="ar-IQ" dirty="0"/>
          </a:p>
        </p:txBody>
      </p:sp>
    </p:spTree>
    <p:extLst>
      <p:ext uri="{BB962C8B-B14F-4D97-AF65-F5344CB8AC3E}">
        <p14:creationId xmlns:p14="http://schemas.microsoft.com/office/powerpoint/2010/main" val="410300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69666" y="180871"/>
            <a:ext cx="10820400" cy="6591718"/>
          </a:xfrm>
        </p:spPr>
        <p:txBody>
          <a:bodyPr/>
          <a:lstStyle/>
          <a:p>
            <a:r>
              <a:rPr lang="ar-IQ" dirty="0">
                <a:solidFill>
                  <a:srgbClr val="FFC000"/>
                </a:solidFill>
              </a:rPr>
              <a:t>رابعا : التقسيم الكيمياوي </a:t>
            </a:r>
          </a:p>
          <a:p>
            <a:pPr marL="0" indent="0">
              <a:buNone/>
            </a:pPr>
            <a:r>
              <a:rPr lang="ar-IQ" dirty="0"/>
              <a:t>يعتمد هذا التقسيم على التركيب الكيمياوي لنواتج الايض الغذائي للنباتات ومنها :</a:t>
            </a:r>
          </a:p>
          <a:p>
            <a:pPr marL="457200" indent="-457200">
              <a:buFont typeface="+mj-lt"/>
              <a:buAutoNum type="arabicParenR"/>
            </a:pPr>
            <a:r>
              <a:rPr lang="ar-IQ" dirty="0" err="1">
                <a:solidFill>
                  <a:srgbClr val="00B050"/>
                </a:solidFill>
              </a:rPr>
              <a:t>الكاربوهيدرات</a:t>
            </a:r>
            <a:r>
              <a:rPr lang="ar-IQ" dirty="0">
                <a:solidFill>
                  <a:srgbClr val="00B050"/>
                </a:solidFill>
              </a:rPr>
              <a:t> : </a:t>
            </a:r>
            <a:r>
              <a:rPr lang="ar-IQ" dirty="0"/>
              <a:t>هي مجموعة من مركبات عضوية </a:t>
            </a:r>
            <a:r>
              <a:rPr lang="ar-IQ" dirty="0" err="1"/>
              <a:t>الديهايدية</a:t>
            </a:r>
            <a:r>
              <a:rPr lang="ar-IQ" dirty="0"/>
              <a:t> او كيتونية متعددة </a:t>
            </a:r>
            <a:r>
              <a:rPr lang="ar-IQ" dirty="0" err="1"/>
              <a:t>الهيدروكسيل</a:t>
            </a:r>
            <a:r>
              <a:rPr lang="ar-IQ" dirty="0"/>
              <a:t> مثل انتاج السكر من نبات قصب السكر والبنجر السكري </a:t>
            </a:r>
          </a:p>
          <a:p>
            <a:pPr marL="457200" indent="-457200">
              <a:buFont typeface="+mj-lt"/>
              <a:buAutoNum type="arabicParenR"/>
            </a:pPr>
            <a:r>
              <a:rPr lang="ar-IQ" dirty="0"/>
              <a:t>الزيوت </a:t>
            </a:r>
            <a:r>
              <a:rPr lang="ar-IQ" dirty="0" err="1"/>
              <a:t>الثابته</a:t>
            </a:r>
            <a:r>
              <a:rPr lang="ar-IQ" dirty="0"/>
              <a:t> : هي عبارة عن </a:t>
            </a:r>
            <a:r>
              <a:rPr lang="ar-IQ" dirty="0" err="1"/>
              <a:t>استرات</a:t>
            </a:r>
            <a:r>
              <a:rPr lang="ar-IQ" dirty="0"/>
              <a:t> الاحماض الدهنية متحدة بالجليسيرول وهي لا تتبخر ولا تتطاير ولا تذوب في الماء لكنها تذوب في الكحول والمذيبات العضوية الأخرى وتخزن بكميات كبيرة في البذور وبكميات اقل في بقية أجزاء النبات </a:t>
            </a:r>
          </a:p>
          <a:p>
            <a:pPr marL="457200" indent="-457200">
              <a:buFont typeface="+mj-lt"/>
              <a:buAutoNum type="arabicParenR"/>
            </a:pPr>
            <a:r>
              <a:rPr lang="ar-IQ" dirty="0">
                <a:solidFill>
                  <a:srgbClr val="00B050"/>
                </a:solidFill>
              </a:rPr>
              <a:t>الزيوت الطيارة : </a:t>
            </a:r>
            <a:r>
              <a:rPr lang="ar-IQ" dirty="0"/>
              <a:t>هي مجموعة مركبات الكيمياوية التي تتكون من </a:t>
            </a:r>
            <a:r>
              <a:rPr lang="ar-IQ" dirty="0" err="1"/>
              <a:t>جزئين</a:t>
            </a:r>
            <a:r>
              <a:rPr lang="ar-IQ" dirty="0"/>
              <a:t> جزء سائل يتكون من مركبات </a:t>
            </a:r>
            <a:r>
              <a:rPr lang="ar-IQ" dirty="0" err="1"/>
              <a:t>الهيدروكاربونية</a:t>
            </a:r>
            <a:r>
              <a:rPr lang="ar-IQ" dirty="0"/>
              <a:t> </a:t>
            </a:r>
            <a:r>
              <a:rPr lang="ar-IQ" dirty="0" err="1"/>
              <a:t>وجزءالمواد</a:t>
            </a:r>
            <a:r>
              <a:rPr lang="ar-IQ" dirty="0"/>
              <a:t> الصلبة المنتشرة في الجزء السائل ويسمى </a:t>
            </a:r>
            <a:r>
              <a:rPr lang="en-US" dirty="0" err="1"/>
              <a:t>Stearoptenes</a:t>
            </a:r>
            <a:r>
              <a:rPr lang="en-US" dirty="0"/>
              <a:t> </a:t>
            </a:r>
            <a:r>
              <a:rPr lang="ar-IQ" dirty="0"/>
              <a:t>يتكون من مركبات </a:t>
            </a:r>
            <a:r>
              <a:rPr lang="ar-IQ" dirty="0" err="1"/>
              <a:t>اوكسجينيةمشتقة</a:t>
            </a:r>
            <a:r>
              <a:rPr lang="ar-IQ" dirty="0"/>
              <a:t> من مواد </a:t>
            </a:r>
            <a:r>
              <a:rPr lang="ar-IQ" dirty="0" err="1"/>
              <a:t>الهيدروكاربونية</a:t>
            </a:r>
            <a:r>
              <a:rPr lang="ar-IQ" dirty="0"/>
              <a:t> التي يتكون منها الجزء السائل ويمكن فصل المواد </a:t>
            </a:r>
            <a:r>
              <a:rPr lang="ar-IQ" dirty="0" err="1"/>
              <a:t>الاوكسجينية</a:t>
            </a:r>
            <a:r>
              <a:rPr lang="ar-IQ" dirty="0"/>
              <a:t> عن المواد </a:t>
            </a:r>
            <a:r>
              <a:rPr lang="ar-IQ" dirty="0" err="1"/>
              <a:t>الهيدروكاربونية</a:t>
            </a:r>
            <a:r>
              <a:rPr lang="ar-IQ" dirty="0"/>
              <a:t> بواسطة التجميد او التقطير </a:t>
            </a:r>
            <a:r>
              <a:rPr lang="ar-IQ" dirty="0" err="1"/>
              <a:t>التجزئي</a:t>
            </a:r>
            <a:r>
              <a:rPr lang="ar-IQ" dirty="0"/>
              <a:t> او بالتبلور </a:t>
            </a:r>
            <a:r>
              <a:rPr lang="ar-IQ" dirty="0" err="1"/>
              <a:t>التجزئياو</a:t>
            </a:r>
            <a:r>
              <a:rPr lang="ar-IQ" dirty="0"/>
              <a:t> بطرق كيمياوية أخرى </a:t>
            </a:r>
          </a:p>
          <a:p>
            <a:pPr marL="457200" indent="-457200">
              <a:buFont typeface="+mj-lt"/>
              <a:buAutoNum type="arabicParenR"/>
            </a:pPr>
            <a:r>
              <a:rPr lang="ar-IQ" dirty="0" err="1">
                <a:solidFill>
                  <a:srgbClr val="00B050"/>
                </a:solidFill>
              </a:rPr>
              <a:t>الراتنجات</a:t>
            </a:r>
            <a:r>
              <a:rPr lang="ar-IQ" dirty="0">
                <a:solidFill>
                  <a:srgbClr val="00B050"/>
                </a:solidFill>
              </a:rPr>
              <a:t> : </a:t>
            </a:r>
            <a:r>
              <a:rPr lang="ar-IQ" dirty="0"/>
              <a:t>هي مجموعة من مواد ذات تركيب كيمياوي معقد التي تنتج عن اكسدة أنواع مختلفة من الزيوت العطرية سيما في الأشجار اذ تفرز خلال قنوات معينة لتسيل على سطح القلف ثم تتصلب بعد مدة قصيرة من تعرضها للهواء تتصف </a:t>
            </a:r>
            <a:r>
              <a:rPr lang="ar-IQ" dirty="0" err="1"/>
              <a:t>الراتنجات</a:t>
            </a:r>
            <a:r>
              <a:rPr lang="ar-IQ" dirty="0"/>
              <a:t> بعدم ذوبانها في الماء لكنها تذوب في الكحول والمذيبات العضوية </a:t>
            </a:r>
            <a:r>
              <a:rPr lang="ar-IQ" dirty="0" err="1"/>
              <a:t>وتستعما</a:t>
            </a:r>
            <a:r>
              <a:rPr lang="ar-IQ" dirty="0"/>
              <a:t> كمواد مطهرة او معقمة تنتجها أشجار الصنوبر والفستق </a:t>
            </a:r>
          </a:p>
          <a:p>
            <a:pPr marL="457200" indent="-457200">
              <a:buFont typeface="+mj-lt"/>
              <a:buAutoNum type="arabicParenR"/>
            </a:pPr>
            <a:r>
              <a:rPr lang="ar-IQ" dirty="0" err="1">
                <a:solidFill>
                  <a:srgbClr val="00B050"/>
                </a:solidFill>
              </a:rPr>
              <a:t>الكلايكو</a:t>
            </a:r>
            <a:r>
              <a:rPr lang="ar-IQ" dirty="0">
                <a:solidFill>
                  <a:srgbClr val="00B050"/>
                </a:solidFill>
              </a:rPr>
              <a:t> سيدات : </a:t>
            </a:r>
            <a:r>
              <a:rPr lang="ar-IQ" dirty="0"/>
              <a:t>مركبات عضوية عند تحللها المائي بواسطة الاحماض او </a:t>
            </a:r>
            <a:r>
              <a:rPr lang="ar-IQ" dirty="0" err="1"/>
              <a:t>القلويدات</a:t>
            </a:r>
            <a:r>
              <a:rPr lang="ar-IQ" dirty="0"/>
              <a:t> او الانزيمات تعطي ضمن النواتج الجزء السكري وجزء غير سكري احادي او ثنائي او ثلاثي او </a:t>
            </a:r>
            <a:r>
              <a:rPr lang="ar-IQ" dirty="0" err="1"/>
              <a:t>متعددوغالبا</a:t>
            </a:r>
            <a:r>
              <a:rPr lang="ar-IQ" dirty="0"/>
              <a:t> يكون سكر الكلوكوز ومن النباتات الحاوية على </a:t>
            </a:r>
            <a:r>
              <a:rPr lang="ar-IQ" dirty="0" err="1"/>
              <a:t>الكلايكوسيدات</a:t>
            </a:r>
            <a:r>
              <a:rPr lang="ar-IQ" dirty="0"/>
              <a:t> نبات الصبير والجرجير </a:t>
            </a:r>
          </a:p>
          <a:p>
            <a:pPr marL="0" indent="0">
              <a:buNone/>
            </a:pPr>
            <a:endParaRPr lang="ar-IQ" dirty="0"/>
          </a:p>
        </p:txBody>
      </p:sp>
    </p:spTree>
    <p:extLst>
      <p:ext uri="{BB962C8B-B14F-4D97-AF65-F5344CB8AC3E}">
        <p14:creationId xmlns:p14="http://schemas.microsoft.com/office/powerpoint/2010/main" val="4114912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54593" y="663191"/>
            <a:ext cx="11113477" cy="6194809"/>
          </a:xfrm>
        </p:spPr>
        <p:txBody>
          <a:bodyPr/>
          <a:lstStyle/>
          <a:p>
            <a:r>
              <a:rPr lang="ar-IQ" dirty="0"/>
              <a:t>6) </a:t>
            </a:r>
            <a:r>
              <a:rPr lang="ar-IQ" dirty="0" err="1">
                <a:solidFill>
                  <a:srgbClr val="00B050"/>
                </a:solidFill>
              </a:rPr>
              <a:t>التانينات</a:t>
            </a:r>
            <a:r>
              <a:rPr lang="ar-IQ" dirty="0">
                <a:solidFill>
                  <a:srgbClr val="00B050"/>
                </a:solidFill>
              </a:rPr>
              <a:t> : </a:t>
            </a:r>
            <a:r>
              <a:rPr lang="ar-IQ" dirty="0"/>
              <a:t>هي مركبات عديدة </a:t>
            </a:r>
            <a:r>
              <a:rPr lang="ar-IQ" dirty="0" err="1"/>
              <a:t>الفينولات</a:t>
            </a:r>
            <a:r>
              <a:rPr lang="ar-IQ" dirty="0"/>
              <a:t> خالية من النتروجين تسمى أيضا </a:t>
            </a:r>
            <a:r>
              <a:rPr lang="ar-IQ" dirty="0" err="1"/>
              <a:t>الاعفاص</a:t>
            </a:r>
            <a:r>
              <a:rPr lang="ar-IQ" dirty="0"/>
              <a:t> لوجودها بتراكيز عالية في النباتات العارية البذور كالسرو والصنوبر وتسمى المواد القابضة </a:t>
            </a:r>
            <a:r>
              <a:rPr lang="ar-IQ" dirty="0" err="1"/>
              <a:t>لاثرها</a:t>
            </a:r>
            <a:r>
              <a:rPr lang="ar-IQ" dirty="0"/>
              <a:t> الطبي وتوجد هذه المواد في قلف وسيقان واوراق وثمار النباتات .</a:t>
            </a:r>
          </a:p>
          <a:p>
            <a:r>
              <a:rPr lang="ar-IQ" dirty="0"/>
              <a:t>7) </a:t>
            </a:r>
            <a:r>
              <a:rPr lang="ar-IQ" dirty="0" err="1">
                <a:solidFill>
                  <a:srgbClr val="00B050"/>
                </a:solidFill>
              </a:rPr>
              <a:t>الصابونيات</a:t>
            </a:r>
            <a:r>
              <a:rPr lang="ar-IQ" dirty="0">
                <a:solidFill>
                  <a:srgbClr val="00B050"/>
                </a:solidFill>
              </a:rPr>
              <a:t>: </a:t>
            </a:r>
            <a:r>
              <a:rPr lang="ar-IQ" dirty="0"/>
              <a:t>مجموعة من المركبات </a:t>
            </a:r>
            <a:r>
              <a:rPr lang="ar-IQ" dirty="0" err="1"/>
              <a:t>الكلايكو</a:t>
            </a:r>
            <a:r>
              <a:rPr lang="ar-IQ" dirty="0"/>
              <a:t> </a:t>
            </a:r>
            <a:r>
              <a:rPr lang="ar-IQ" dirty="0" err="1"/>
              <a:t>سيدية</a:t>
            </a:r>
            <a:r>
              <a:rPr lang="ar-IQ" dirty="0"/>
              <a:t> التي تشكل رغوة كثيفة عند رجها مع الماء وتتميز بطعمها المر تستعمل عموما منظفات ومطهرات خارجية ومعاجين الاسنان ومواد التجميل ويحذر من حقنها المباشر في الدم لقدرتها على اذابة اغشية الكريات الحمراء وتقسم الى ( وفق الجزء </a:t>
            </a:r>
            <a:r>
              <a:rPr lang="ar-IQ" dirty="0" err="1"/>
              <a:t>الاسكري</a:t>
            </a:r>
            <a:r>
              <a:rPr lang="ar-IQ" dirty="0"/>
              <a:t> ) </a:t>
            </a:r>
          </a:p>
          <a:p>
            <a:pPr marL="0" indent="0">
              <a:buNone/>
            </a:pPr>
            <a:r>
              <a:rPr lang="ar-IQ" dirty="0"/>
              <a:t>1-صابونيات ستيرويدية مثل جذور نبات </a:t>
            </a:r>
            <a:r>
              <a:rPr lang="ar-IQ" dirty="0" err="1"/>
              <a:t>الجنسنغ</a:t>
            </a:r>
            <a:r>
              <a:rPr lang="ar-IQ" dirty="0"/>
              <a:t> </a:t>
            </a:r>
          </a:p>
          <a:p>
            <a:pPr marL="0" indent="0">
              <a:buNone/>
            </a:pPr>
            <a:r>
              <a:rPr lang="ar-IQ" dirty="0"/>
              <a:t>2- </a:t>
            </a:r>
            <a:r>
              <a:rPr lang="ar-IQ" dirty="0" err="1"/>
              <a:t>صابونيات</a:t>
            </a:r>
            <a:r>
              <a:rPr lang="ar-IQ" dirty="0"/>
              <a:t> </a:t>
            </a:r>
            <a:r>
              <a:rPr lang="ar-IQ" dirty="0" err="1"/>
              <a:t>تيربينويدية</a:t>
            </a:r>
            <a:r>
              <a:rPr lang="ar-IQ" dirty="0"/>
              <a:t> مثل جذور نبات العرق سوس </a:t>
            </a:r>
          </a:p>
          <a:p>
            <a:pPr marL="0" indent="0">
              <a:buNone/>
            </a:pPr>
            <a:r>
              <a:rPr lang="ar-IQ" dirty="0"/>
              <a:t>8) </a:t>
            </a:r>
            <a:r>
              <a:rPr lang="ar-IQ" dirty="0" err="1">
                <a:solidFill>
                  <a:srgbClr val="00B050"/>
                </a:solidFill>
              </a:rPr>
              <a:t>القلويدات</a:t>
            </a:r>
            <a:r>
              <a:rPr lang="ar-IQ" dirty="0">
                <a:solidFill>
                  <a:srgbClr val="00B050"/>
                </a:solidFill>
              </a:rPr>
              <a:t> : </a:t>
            </a:r>
            <a:r>
              <a:rPr lang="ar-IQ" dirty="0"/>
              <a:t>هي مجموعة من مركبات عضوية قاعدية التفاعل يحتوي جزيئها على ذرة واحدة او اكثر من النتروجين الذي يرتبط بحلقات غير متجانسة لذلك </a:t>
            </a:r>
            <a:r>
              <a:rPr lang="ar-IQ" dirty="0" err="1"/>
              <a:t>لاتشترك</a:t>
            </a:r>
            <a:r>
              <a:rPr lang="ar-IQ" dirty="0"/>
              <a:t> </a:t>
            </a:r>
            <a:r>
              <a:rPr lang="ar-IQ" dirty="0" err="1"/>
              <a:t>القلويدات</a:t>
            </a:r>
            <a:r>
              <a:rPr lang="ar-IQ" dirty="0"/>
              <a:t> بتركيب كيماوي معين من نباتاتها </a:t>
            </a:r>
            <a:r>
              <a:rPr lang="ar-IQ" dirty="0" err="1"/>
              <a:t>الداتورا</a:t>
            </a:r>
            <a:r>
              <a:rPr lang="ar-IQ" dirty="0"/>
              <a:t> والتبغ </a:t>
            </a:r>
          </a:p>
          <a:p>
            <a:pPr marL="0" indent="0">
              <a:buNone/>
            </a:pPr>
            <a:r>
              <a:rPr lang="ar-IQ" dirty="0"/>
              <a:t>9)</a:t>
            </a:r>
            <a:r>
              <a:rPr lang="ar-IQ" dirty="0">
                <a:solidFill>
                  <a:srgbClr val="00B050"/>
                </a:solidFill>
              </a:rPr>
              <a:t> </a:t>
            </a:r>
            <a:r>
              <a:rPr lang="ar-IQ" dirty="0" err="1">
                <a:solidFill>
                  <a:srgbClr val="00B050"/>
                </a:solidFill>
              </a:rPr>
              <a:t>الفينولات</a:t>
            </a:r>
            <a:r>
              <a:rPr lang="ar-IQ" dirty="0">
                <a:solidFill>
                  <a:srgbClr val="00B050"/>
                </a:solidFill>
              </a:rPr>
              <a:t> : </a:t>
            </a:r>
            <a:r>
              <a:rPr lang="ar-IQ" dirty="0"/>
              <a:t>تعد مركبات هذه المجموعة ثاني اكبر مجموعة من مركبات الايض الثانوي في النباتات بعد مجموعة المركبات </a:t>
            </a:r>
            <a:r>
              <a:rPr lang="ar-IQ" dirty="0" err="1"/>
              <a:t>القلويدية</a:t>
            </a:r>
            <a:r>
              <a:rPr lang="ar-IQ" dirty="0"/>
              <a:t> وتوجد على هيئة مركبات غير حلقية او حلقية تحتوي جزيئة المركب على حلقة بنزين ترتبط مها مجموعة او اكثر من </a:t>
            </a:r>
            <a:r>
              <a:rPr lang="ar-IQ" dirty="0" err="1"/>
              <a:t>الهيدروكسيل</a:t>
            </a:r>
            <a:r>
              <a:rPr lang="ar-IQ" dirty="0"/>
              <a:t> واحيانا ترتبط معها عدة مجاميع من </a:t>
            </a:r>
            <a:r>
              <a:rPr lang="ar-IQ" dirty="0" err="1"/>
              <a:t>الكاربوكسيل</a:t>
            </a:r>
            <a:r>
              <a:rPr lang="ar-IQ" dirty="0"/>
              <a:t> والمثيل </a:t>
            </a:r>
            <a:r>
              <a:rPr lang="ar-IQ" dirty="0" err="1"/>
              <a:t>والهيدروكسيل</a:t>
            </a:r>
            <a:r>
              <a:rPr lang="ar-IQ" dirty="0"/>
              <a:t> وتوجد هذه المركبات في النباتات الراقية والغير راقية كالسرخسيات والحزازيات والعديد من الاحياء الدقيقة </a:t>
            </a:r>
            <a:endParaRPr lang="ar-IQ" dirty="0">
              <a:solidFill>
                <a:srgbClr val="00B050"/>
              </a:solidFill>
            </a:endParaRPr>
          </a:p>
        </p:txBody>
      </p:sp>
    </p:spTree>
    <p:extLst>
      <p:ext uri="{BB962C8B-B14F-4D97-AF65-F5344CB8AC3E}">
        <p14:creationId xmlns:p14="http://schemas.microsoft.com/office/powerpoint/2010/main" val="332741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93336" y="170822"/>
            <a:ext cx="11244106" cy="6687178"/>
          </a:xfrm>
        </p:spPr>
        <p:txBody>
          <a:bodyPr>
            <a:normAutofit lnSpcReduction="10000"/>
          </a:bodyPr>
          <a:lstStyle/>
          <a:p>
            <a:pPr marL="0" indent="0">
              <a:buNone/>
            </a:pPr>
            <a:r>
              <a:rPr lang="ar-IQ" dirty="0"/>
              <a:t>10)</a:t>
            </a:r>
            <a:r>
              <a:rPr lang="ar-IQ" dirty="0" err="1">
                <a:solidFill>
                  <a:srgbClr val="00B050"/>
                </a:solidFill>
              </a:rPr>
              <a:t>الفلافونويدات</a:t>
            </a:r>
            <a:r>
              <a:rPr lang="ar-IQ" dirty="0">
                <a:solidFill>
                  <a:srgbClr val="00B050"/>
                </a:solidFill>
              </a:rPr>
              <a:t> : </a:t>
            </a:r>
            <a:r>
              <a:rPr lang="ar-IQ" dirty="0"/>
              <a:t>تتميز هذه المركبات بهيئتها البلورية ولونها الأصفر , وتتواجد بتركيزات جيدة في العديد من نباتات العوائل الراقية مثل العائلة المركبة والقرعية والخيمية ويمكن ان تتواجد في جزء من النبات او في جميع الأجزاء النباتية , تتركب </a:t>
            </a:r>
            <a:r>
              <a:rPr lang="ar-IQ" dirty="0" err="1"/>
              <a:t>الفلافونويدات</a:t>
            </a:r>
            <a:r>
              <a:rPr lang="ar-IQ" dirty="0"/>
              <a:t> كيميائيا من 15 ذرة كاربون على هيئة ثلاث حلقات هي حلقة </a:t>
            </a:r>
            <a:r>
              <a:rPr lang="en-US" dirty="0"/>
              <a:t>A </a:t>
            </a:r>
            <a:r>
              <a:rPr lang="ar-IQ" dirty="0"/>
              <a:t>تحتوي على 6 ذرات كاربون وحلقة </a:t>
            </a:r>
            <a:r>
              <a:rPr lang="en-US" dirty="0"/>
              <a:t>B </a:t>
            </a:r>
            <a:r>
              <a:rPr lang="ar-IQ" dirty="0"/>
              <a:t>تحتوي أيضا على 6 ذرات كاربون ثم الحلقة المركزية (الوسطى ) التي تربط بين الحلقتين </a:t>
            </a:r>
            <a:r>
              <a:rPr lang="en-US" dirty="0"/>
              <a:t>A </a:t>
            </a:r>
            <a:r>
              <a:rPr lang="ar-IQ" dirty="0"/>
              <a:t>و </a:t>
            </a:r>
            <a:r>
              <a:rPr lang="en-US" dirty="0"/>
              <a:t>B </a:t>
            </a:r>
            <a:r>
              <a:rPr lang="ar-IQ" dirty="0"/>
              <a:t>وتحتوي على ثلاث ذرات كاربون لذلك يشار الى هذا النظام التركيبي </a:t>
            </a:r>
            <a:r>
              <a:rPr lang="en-US" dirty="0"/>
              <a:t>C6- C3 – C6 </a:t>
            </a:r>
            <a:r>
              <a:rPr lang="ar-IQ" dirty="0"/>
              <a:t> , وتستعمل الحلقة المركزية في تقسيم </a:t>
            </a:r>
            <a:r>
              <a:rPr lang="ar-IQ" dirty="0" err="1"/>
              <a:t>الفلافونويدات</a:t>
            </a:r>
            <a:r>
              <a:rPr lang="ar-IQ" dirty="0"/>
              <a:t> الى عدد من المجاميع تبعا لحالة </a:t>
            </a:r>
            <a:r>
              <a:rPr lang="ar-IQ" dirty="0" err="1"/>
              <a:t>التاكسد</a:t>
            </a:r>
            <a:r>
              <a:rPr lang="ar-IQ" dirty="0"/>
              <a:t> فيها.</a:t>
            </a:r>
          </a:p>
          <a:p>
            <a:pPr marL="0" indent="0">
              <a:buNone/>
            </a:pPr>
            <a:endParaRPr lang="ar-IQ" dirty="0"/>
          </a:p>
          <a:p>
            <a:pPr marL="0" indent="0">
              <a:buNone/>
            </a:pPr>
            <a:r>
              <a:rPr lang="ar-IQ" dirty="0"/>
              <a:t>11) </a:t>
            </a:r>
            <a:r>
              <a:rPr lang="ar-IQ" dirty="0">
                <a:solidFill>
                  <a:srgbClr val="00B050"/>
                </a:solidFill>
              </a:rPr>
              <a:t>المواد المرة : </a:t>
            </a:r>
            <a:r>
              <a:rPr lang="ar-IQ" dirty="0"/>
              <a:t>هي مجموعة المركبات التي تختلف في تركيبها الكيمياوي لكنها تشترك في طعمها المر واغلبها ذات تفاعل شبه قلوي وتستعمل في صناعة المشهيات ولتحسين الهضم وفي علاج الاسهال وطاردة للديدان المعوية وتوجد في العديد من النباتات مثل الزعفران وبذور الخلة </a:t>
            </a:r>
          </a:p>
          <a:p>
            <a:pPr marL="0" indent="0">
              <a:buNone/>
            </a:pPr>
            <a:endParaRPr lang="ar-IQ" dirty="0"/>
          </a:p>
          <a:p>
            <a:pPr marL="0" indent="0">
              <a:buNone/>
            </a:pPr>
            <a:r>
              <a:rPr lang="ar-IQ" dirty="0"/>
              <a:t>12)</a:t>
            </a:r>
            <a:r>
              <a:rPr lang="ar-IQ" dirty="0" err="1">
                <a:solidFill>
                  <a:srgbClr val="00B050"/>
                </a:solidFill>
              </a:rPr>
              <a:t>المضادرات</a:t>
            </a:r>
            <a:r>
              <a:rPr lang="ar-IQ" dirty="0">
                <a:solidFill>
                  <a:srgbClr val="00B050"/>
                </a:solidFill>
              </a:rPr>
              <a:t> الحيوية : </a:t>
            </a:r>
            <a:r>
              <a:rPr lang="ar-IQ" dirty="0"/>
              <a:t>هي مجموعة تحتوي على مواد كيمياوية تؤثر في نمو العديد من البكتريا الضارة وتنتج من قبل النباتات الأولية كالفطريات وتمكن الباحثين اليوم من عزلها من النباتات الراقية </a:t>
            </a:r>
          </a:p>
          <a:p>
            <a:pPr marL="0" indent="0">
              <a:buNone/>
            </a:pPr>
            <a:endParaRPr lang="ar-IQ" dirty="0"/>
          </a:p>
          <a:p>
            <a:pPr marL="0" indent="0">
              <a:buNone/>
            </a:pPr>
            <a:r>
              <a:rPr lang="ar-IQ" dirty="0"/>
              <a:t>13) </a:t>
            </a:r>
            <a:r>
              <a:rPr lang="ar-IQ" dirty="0">
                <a:solidFill>
                  <a:srgbClr val="00B050"/>
                </a:solidFill>
              </a:rPr>
              <a:t>الفيتامينات : </a:t>
            </a:r>
            <a:r>
              <a:rPr lang="ar-IQ" dirty="0"/>
              <a:t>مجموعة من المركبات العضوية المهمة لحياة الكائن الحي والتي يصعب عليه تصنيعها بكميات كافية لذا يجب ان يحصل عليها من الغذاء , للفيتامينات وظائف كيمياوية حيوية متنوعة فبعضها يعمل في استقلاب العناصر الغذائية مثل فيتامين </a:t>
            </a:r>
            <a:r>
              <a:rPr lang="en-US" dirty="0"/>
              <a:t>D</a:t>
            </a:r>
            <a:r>
              <a:rPr lang="ar-IQ" dirty="0"/>
              <a:t>او منظم لنمو الخلايا وتمايز الانسجة مثل فيتامين </a:t>
            </a:r>
            <a:r>
              <a:rPr lang="en-US" dirty="0"/>
              <a:t>A</a:t>
            </a:r>
            <a:r>
              <a:rPr lang="ar-IQ" dirty="0"/>
              <a:t>واخرى تعمل كمضاد </a:t>
            </a:r>
            <a:r>
              <a:rPr lang="ar-IQ" dirty="0" err="1"/>
              <a:t>للاكسدة</a:t>
            </a:r>
            <a:r>
              <a:rPr lang="ar-IQ" dirty="0"/>
              <a:t> مثل فيتامين </a:t>
            </a:r>
            <a:r>
              <a:rPr lang="en-US" dirty="0"/>
              <a:t>E, C </a:t>
            </a:r>
            <a:r>
              <a:rPr lang="ar-IQ" dirty="0"/>
              <a:t>والبعض الاخر يساهم كعامل مساعد </a:t>
            </a:r>
            <a:r>
              <a:rPr lang="ar-IQ" dirty="0" err="1"/>
              <a:t>للنزيمات</a:t>
            </a:r>
            <a:r>
              <a:rPr lang="ar-IQ" dirty="0"/>
              <a:t> او عامل محفز وتصف الفيتامينات على أساس قابليتها للذوبان في الماء او الدهن مثل فيتامين </a:t>
            </a:r>
            <a:r>
              <a:rPr lang="en-US" dirty="0"/>
              <a:t>E</a:t>
            </a:r>
            <a:r>
              <a:rPr lang="ar-IQ" dirty="0"/>
              <a:t>و</a:t>
            </a:r>
            <a:r>
              <a:rPr lang="en-US" dirty="0"/>
              <a:t>D</a:t>
            </a:r>
            <a:r>
              <a:rPr lang="ar-IQ" dirty="0"/>
              <a:t>و</a:t>
            </a:r>
            <a:r>
              <a:rPr lang="en-US" dirty="0"/>
              <a:t>K</a:t>
            </a:r>
            <a:r>
              <a:rPr lang="ar-IQ" dirty="0"/>
              <a:t>توجد في الخضر الورقية وزيت كبد الحوت وفيتامينات ذائبة في الماء مثل </a:t>
            </a:r>
            <a:r>
              <a:rPr lang="en-US" dirty="0"/>
              <a:t>A</a:t>
            </a:r>
            <a:r>
              <a:rPr lang="ar-IQ" dirty="0"/>
              <a:t>و</a:t>
            </a:r>
            <a:r>
              <a:rPr lang="en-US" dirty="0"/>
              <a:t>B</a:t>
            </a:r>
            <a:r>
              <a:rPr lang="ar-IQ" dirty="0"/>
              <a:t>و</a:t>
            </a:r>
            <a:r>
              <a:rPr lang="en-US" dirty="0"/>
              <a:t>C </a:t>
            </a:r>
            <a:r>
              <a:rPr lang="ar-IQ" dirty="0"/>
              <a:t>التي توجد في الحمضيات والبيض وغيرها .</a:t>
            </a:r>
          </a:p>
        </p:txBody>
      </p:sp>
    </p:spTree>
    <p:extLst>
      <p:ext uri="{BB962C8B-B14F-4D97-AF65-F5344CB8AC3E}">
        <p14:creationId xmlns:p14="http://schemas.microsoft.com/office/powerpoint/2010/main" val="2635392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84255" y="773722"/>
            <a:ext cx="11193863" cy="5918479"/>
          </a:xfrm>
        </p:spPr>
        <p:txBody>
          <a:bodyPr/>
          <a:lstStyle/>
          <a:p>
            <a:r>
              <a:rPr lang="ar-IQ" dirty="0">
                <a:solidFill>
                  <a:srgbClr val="FFC000"/>
                </a:solidFill>
              </a:rPr>
              <a:t>خامسا : التقسيم الصناعي : </a:t>
            </a:r>
          </a:p>
          <a:p>
            <a:r>
              <a:rPr lang="ar-IQ" dirty="0"/>
              <a:t>يعتمد هذا التقسيم على نوع المنتجات الطبيعية واستعمالاتها الاقتصادية ومنها :</a:t>
            </a:r>
          </a:p>
          <a:p>
            <a:pPr marL="457200" indent="-457200">
              <a:buFont typeface="+mj-lt"/>
              <a:buAutoNum type="arabicPeriod"/>
            </a:pPr>
            <a:r>
              <a:rPr lang="ar-IQ" dirty="0"/>
              <a:t>مجموعة النباتات العطرية : تنتج هذه المجموعة الزيوت العطرية والتي تستعمل في صناعة العطور ومواد التجميل مثل </a:t>
            </a:r>
            <a:r>
              <a:rPr lang="ar-IQ" dirty="0" err="1"/>
              <a:t>الشبوي</a:t>
            </a:r>
            <a:r>
              <a:rPr lang="ar-IQ" dirty="0"/>
              <a:t> </a:t>
            </a:r>
            <a:r>
              <a:rPr lang="ar-IQ" dirty="0" err="1"/>
              <a:t>اليلي</a:t>
            </a:r>
            <a:r>
              <a:rPr lang="ar-IQ" dirty="0"/>
              <a:t> والياسمين وغيرها.</a:t>
            </a:r>
          </a:p>
          <a:p>
            <a:pPr marL="457200" indent="-457200">
              <a:buFont typeface="+mj-lt"/>
              <a:buAutoNum type="arabicPeriod"/>
            </a:pPr>
            <a:r>
              <a:rPr lang="ar-IQ" dirty="0"/>
              <a:t>مجموعة النباتات الطبية : تنتج نباتاتها مواد فعالة ذات </a:t>
            </a:r>
            <a:r>
              <a:rPr lang="ar-IQ" dirty="0" err="1"/>
              <a:t>تاثير</a:t>
            </a:r>
            <a:r>
              <a:rPr lang="ar-IQ" dirty="0"/>
              <a:t> </a:t>
            </a:r>
            <a:r>
              <a:rPr lang="ar-IQ" dirty="0" err="1"/>
              <a:t>بيلوجي</a:t>
            </a:r>
            <a:r>
              <a:rPr lang="ar-IQ" dirty="0"/>
              <a:t> ذو فوائد طبية قد تكون \علاجية مثل كف العذراء في صناعة ادوية الازمات القلبية او تكميلية مثل استنشاق بخار أوراق </a:t>
            </a:r>
            <a:r>
              <a:rPr lang="ar-IQ" dirty="0" err="1"/>
              <a:t>اليوكالبتوس</a:t>
            </a:r>
            <a:r>
              <a:rPr lang="ar-IQ" dirty="0"/>
              <a:t> مع علاج خافض الحرارة عند الإصابة بالزكام او وقائية مثل تناول الثوم لدعم الجهاز المناعي او مجموعة نباتات التوابل والتي تنتج مواد مخلفة التركيب الكيمياوية تستعمل فاتح للشهية مثل الخردل والفلفل الأسود او مجموعة النباتات المكسبة للون حيث تنتج نباتاتها مجموعة من الاصباغ صالحة للاستهلاك البشري في البتلات والأوراق الكاسية او مياسم الازهار مثل </a:t>
            </a:r>
            <a:r>
              <a:rPr lang="ar-IQ" dirty="0" err="1"/>
              <a:t>الكجرات</a:t>
            </a:r>
            <a:r>
              <a:rPr lang="ar-IQ" dirty="0"/>
              <a:t> والزعفران او مجموعة النباتات المبيدة للحشرات حيث تنتج نباتاتها مواد فعالة ذات </a:t>
            </a:r>
            <a:r>
              <a:rPr lang="ar-IQ" dirty="0" err="1"/>
              <a:t>تاثير</a:t>
            </a:r>
            <a:r>
              <a:rPr lang="ar-IQ" dirty="0"/>
              <a:t> سمي لبعض الحشرات منها التبغ الي تستخلص منها مادة النيكوتين تستعمل كمضاد حشري ضد المن والعثة والحشرات المنزلية .</a:t>
            </a:r>
          </a:p>
          <a:p>
            <a:pPr marL="0" indent="0">
              <a:buNone/>
            </a:pPr>
            <a:endParaRPr lang="ar-IQ" dirty="0"/>
          </a:p>
          <a:p>
            <a:pPr marL="0" indent="0">
              <a:buNone/>
            </a:pPr>
            <a:endParaRPr lang="ar-IQ" dirty="0"/>
          </a:p>
        </p:txBody>
      </p:sp>
    </p:spTree>
    <p:extLst>
      <p:ext uri="{BB962C8B-B14F-4D97-AF65-F5344CB8AC3E}">
        <p14:creationId xmlns:p14="http://schemas.microsoft.com/office/powerpoint/2010/main" val="3919518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93336" y="221063"/>
            <a:ext cx="11424976" cy="6501283"/>
          </a:xfrm>
        </p:spPr>
        <p:txBody>
          <a:bodyPr>
            <a:normAutofit fontScale="92500" lnSpcReduction="10000"/>
          </a:bodyPr>
          <a:lstStyle/>
          <a:p>
            <a:r>
              <a:rPr lang="ar-IQ" dirty="0">
                <a:solidFill>
                  <a:srgbClr val="FFC000"/>
                </a:solidFill>
              </a:rPr>
              <a:t>سادسا : التقسيم الموسمي :</a:t>
            </a:r>
          </a:p>
          <a:p>
            <a:r>
              <a:rPr lang="ar-IQ" dirty="0"/>
              <a:t>يعتمد هذا التقسيم على العوامل البيئية الملائمة لزراعة النباتات وتقسم الى </a:t>
            </a:r>
          </a:p>
          <a:p>
            <a:pPr marL="457200" indent="-457200">
              <a:buFont typeface="+mj-lt"/>
              <a:buAutoNum type="arabicPeriod"/>
            </a:pPr>
            <a:r>
              <a:rPr lang="ar-IQ" dirty="0"/>
              <a:t>مجموعة النباتات الشتوية : نباتات تحتاج في نموها الى نهار قصير وتتحمل درجة الحرارة المنخفضة نسبيا لذلك تزرع في الموشم الشتوي للمدة من أيلول لغاية نصف كانون الأول مثل </a:t>
            </a:r>
            <a:r>
              <a:rPr lang="ar-IQ" dirty="0" err="1"/>
              <a:t>الشبنت</a:t>
            </a:r>
            <a:r>
              <a:rPr lang="ar-IQ" dirty="0"/>
              <a:t> والحلبة وحبة البركة </a:t>
            </a:r>
          </a:p>
          <a:p>
            <a:pPr marL="457200" indent="-457200">
              <a:buFont typeface="+mj-lt"/>
              <a:buAutoNum type="arabicPeriod"/>
            </a:pPr>
            <a:r>
              <a:rPr lang="ar-IQ" dirty="0"/>
              <a:t>مجموعة النباتات الصيفية : تحتاج في نموها الى نهار طويل وتتحمل درجة الحرارة المرتفعة نسبيا لذلك تزرع في فصل الصيف للمدة من اذار لغاية نهاية </a:t>
            </a:r>
            <a:r>
              <a:rPr lang="ar-IQ" dirty="0" err="1"/>
              <a:t>مايس</a:t>
            </a:r>
            <a:r>
              <a:rPr lang="ar-IQ" dirty="0"/>
              <a:t> مثل الريحان </a:t>
            </a:r>
            <a:r>
              <a:rPr lang="ar-IQ" dirty="0" err="1"/>
              <a:t>والداتورا</a:t>
            </a:r>
            <a:r>
              <a:rPr lang="ar-IQ" dirty="0"/>
              <a:t> والجعفري </a:t>
            </a:r>
          </a:p>
          <a:p>
            <a:pPr marL="457200" indent="-457200">
              <a:buFont typeface="+mj-lt"/>
              <a:buAutoNum type="arabicPeriod"/>
            </a:pPr>
            <a:r>
              <a:rPr lang="ar-IQ" dirty="0" err="1"/>
              <a:t>محموعة</a:t>
            </a:r>
            <a:r>
              <a:rPr lang="ar-IQ" dirty="0"/>
              <a:t> النباتات المحايدة : هي النباتات التي لها القدرة على النمو دون ان </a:t>
            </a:r>
            <a:r>
              <a:rPr lang="ar-IQ" dirty="0" err="1"/>
              <a:t>تتاثر</a:t>
            </a:r>
            <a:r>
              <a:rPr lang="ar-IQ" dirty="0"/>
              <a:t> بعدد ساعات النهار وتتحمل درجات الحرارة المنخفضة والمرتفعة نسبيا ويمكن زراعتها اثناء فصول السنة عدا الأشهر الحارة والباردة جدا مثل الجرجير والفلفل الأسود .</a:t>
            </a:r>
          </a:p>
          <a:p>
            <a:pPr marL="0" indent="0">
              <a:buNone/>
            </a:pPr>
            <a:endParaRPr lang="ar-IQ" dirty="0"/>
          </a:p>
          <a:p>
            <a:pPr marL="0" indent="0">
              <a:buNone/>
            </a:pPr>
            <a:r>
              <a:rPr lang="ar-IQ" dirty="0">
                <a:solidFill>
                  <a:srgbClr val="FFC000"/>
                </a:solidFill>
              </a:rPr>
              <a:t>سابعا : لتقسيم العلاجي : </a:t>
            </a:r>
            <a:r>
              <a:rPr lang="ar-IQ" dirty="0"/>
              <a:t>يعتمد هذا التقسيم على تشابه النشاط الفسيولوجي </a:t>
            </a:r>
            <a:r>
              <a:rPr lang="ar-IQ" dirty="0" err="1"/>
              <a:t>والبيلوجي</a:t>
            </a:r>
            <a:r>
              <a:rPr lang="ar-IQ" dirty="0"/>
              <a:t> </a:t>
            </a:r>
            <a:r>
              <a:rPr lang="ar-IQ" dirty="0" err="1"/>
              <a:t>والتاثير</a:t>
            </a:r>
            <a:r>
              <a:rPr lang="ar-IQ" dirty="0"/>
              <a:t> الدوائي والعلاجي للنباتات ومنها </a:t>
            </a:r>
          </a:p>
          <a:p>
            <a:pPr marL="457200" indent="-457200">
              <a:buFont typeface="+mj-lt"/>
              <a:buAutoNum type="arabicParenR"/>
            </a:pPr>
            <a:r>
              <a:rPr lang="ar-IQ" dirty="0"/>
              <a:t>مجموعة النباتات المغذية : تضم عدد كبير من نباتات الفواكه والخضر والحبوب مثل البصل والتفاح والشعير </a:t>
            </a:r>
          </a:p>
          <a:p>
            <a:pPr marL="457200" indent="-457200">
              <a:buFont typeface="+mj-lt"/>
              <a:buAutoNum type="arabicParenR"/>
            </a:pPr>
            <a:r>
              <a:rPr lang="ar-IQ" dirty="0"/>
              <a:t>مجموعة النباتات المقوية مثل </a:t>
            </a:r>
            <a:r>
              <a:rPr lang="ar-IQ" dirty="0" err="1"/>
              <a:t>الشبنت</a:t>
            </a:r>
            <a:r>
              <a:rPr lang="ar-IQ" dirty="0"/>
              <a:t> والكرفس</a:t>
            </a:r>
          </a:p>
          <a:p>
            <a:pPr marL="457200" indent="-457200">
              <a:buFont typeface="+mj-lt"/>
              <a:buAutoNum type="arabicParenR"/>
            </a:pPr>
            <a:r>
              <a:rPr lang="ar-IQ" dirty="0"/>
              <a:t>مجموعة النباتات الملينة مثل الخروع </a:t>
            </a:r>
            <a:r>
              <a:rPr lang="ar-IQ" dirty="0" err="1"/>
              <a:t>والختمية</a:t>
            </a:r>
            <a:r>
              <a:rPr lang="ar-IQ" dirty="0"/>
              <a:t> والحنظل </a:t>
            </a:r>
          </a:p>
          <a:p>
            <a:pPr marL="457200" indent="-457200">
              <a:buFont typeface="+mj-lt"/>
              <a:buAutoNum type="arabicParenR"/>
            </a:pPr>
            <a:r>
              <a:rPr lang="ar-IQ" dirty="0"/>
              <a:t>مجموعة نباتات المطهرة مثل الثوم والكراث </a:t>
            </a:r>
          </a:p>
          <a:p>
            <a:pPr marL="457200" indent="-457200">
              <a:buFont typeface="+mj-lt"/>
              <a:buAutoNum type="arabicParenR"/>
            </a:pPr>
            <a:r>
              <a:rPr lang="ar-IQ" dirty="0"/>
              <a:t>مجموعة النباتات الطاردة للديدان مثل الرمان والخباز</a:t>
            </a:r>
          </a:p>
          <a:p>
            <a:pPr marL="457200" indent="-457200">
              <a:buFont typeface="+mj-lt"/>
              <a:buAutoNum type="arabicParenR"/>
            </a:pPr>
            <a:r>
              <a:rPr lang="ar-IQ" dirty="0"/>
              <a:t>مجموعة النباتات المسكنة مثل </a:t>
            </a:r>
            <a:r>
              <a:rPr lang="ar-IQ" dirty="0" err="1"/>
              <a:t>الداتورا</a:t>
            </a:r>
            <a:r>
              <a:rPr lang="ar-IQ" dirty="0"/>
              <a:t> وجوزة الطيب والسكران</a:t>
            </a:r>
          </a:p>
          <a:p>
            <a:endParaRPr lang="ar-IQ" dirty="0"/>
          </a:p>
        </p:txBody>
      </p:sp>
    </p:spTree>
    <p:extLst>
      <p:ext uri="{BB962C8B-B14F-4D97-AF65-F5344CB8AC3E}">
        <p14:creationId xmlns:p14="http://schemas.microsoft.com/office/powerpoint/2010/main" val="24185317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قص</Template>
  <TotalTime>157</TotalTime>
  <Words>1439</Words>
  <Application>Microsoft Office PowerPoint</Application>
  <PresentationFormat>شاشة عريضة</PresentationFormat>
  <Paragraphs>87</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Crop</vt:lpstr>
      <vt:lpstr>تقسيم النباتات الطبية </vt:lpstr>
      <vt:lpstr>هناك عدة طرق لتقسيم النباتات الطبية أهمها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شكرا لحسن اصغائكم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الفلافونويدات Flavonoids</dc:title>
  <dc:creator>ابتهال</dc:creator>
  <cp:lastModifiedBy>hader.1972.aljaper@gmail.com</cp:lastModifiedBy>
  <cp:revision>19</cp:revision>
  <dcterms:created xsi:type="dcterms:W3CDTF">2022-02-18T17:13:09Z</dcterms:created>
  <dcterms:modified xsi:type="dcterms:W3CDTF">2022-02-18T19:58:28Z</dcterms:modified>
</cp:coreProperties>
</file>